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8" r:id="rId6"/>
    <p:sldId id="269" r:id="rId7"/>
    <p:sldId id="259" r:id="rId8"/>
    <p:sldId id="260" r:id="rId9"/>
    <p:sldId id="261" r:id="rId10"/>
    <p:sldId id="263" r:id="rId11"/>
    <p:sldId id="262" r:id="rId12"/>
    <p:sldId id="265" r:id="rId13"/>
    <p:sldId id="264" r:id="rId14"/>
    <p:sldId id="266" r:id="rId15"/>
    <p:sldId id="26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8D674"/>
    <a:srgbClr val="F8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/>
  </p:normalViewPr>
  <p:slideViewPr>
    <p:cSldViewPr>
      <p:cViewPr varScale="1">
        <p:scale>
          <a:sx n="74" d="100"/>
          <a:sy n="74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29668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48144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93184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77483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8049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1650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52882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45764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7450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44231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04236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rgbClr val="F8ECB2"/>
            </a:gs>
            <a:gs pos="100000">
              <a:srgbClr val="FFC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DC09-ACC5-4C69-9485-799BAF03E872}" type="datetimeFigureOut">
              <a:rPr lang="hu-HU" smtClean="0"/>
              <a:t>2017.04.10.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F1B3-4204-49B4-99C0-945957446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1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Kreatív kémia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i="1" dirty="0" smtClean="0"/>
              <a:t>Festékek régen és ma -</a:t>
            </a:r>
            <a:endParaRPr lang="hu-HU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Készítette: Horváth Réka és Varga Sára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80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hobbifestékek társaságában…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Táblafesték</a:t>
            </a:r>
          </a:p>
          <a:p>
            <a:pPr lvl="1"/>
            <a:r>
              <a:rPr lang="hu-HU" dirty="0" smtClean="0"/>
              <a:t>Fa-, üveg- és műanyag felületre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2523"/>
            <a:ext cx="3617173" cy="3545165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" y="3402977"/>
            <a:ext cx="891390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2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hobbifestékek társaságában…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903" y="1584826"/>
            <a:ext cx="8229600" cy="4525963"/>
          </a:xfrm>
        </p:spPr>
        <p:txBody>
          <a:bodyPr/>
          <a:lstStyle/>
          <a:p>
            <a:r>
              <a:rPr lang="hu-HU" dirty="0" err="1" smtClean="0"/>
              <a:t>Repesztőlakk</a:t>
            </a:r>
            <a:endParaRPr lang="hu-HU" dirty="0" smtClean="0"/>
          </a:p>
          <a:p>
            <a:pPr lvl="1"/>
            <a:r>
              <a:rPr lang="hu-HU" dirty="0" smtClean="0"/>
              <a:t>Egy/több komponensű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82" y="2785225"/>
            <a:ext cx="4144282" cy="3439819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68100"/>
            <a:ext cx="4145870" cy="3785830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2" y="2816816"/>
            <a:ext cx="4644682" cy="34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8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hobbifestékek társaságában…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Rozsdafesték</a:t>
            </a:r>
          </a:p>
          <a:p>
            <a:pPr lvl="1"/>
            <a:r>
              <a:rPr lang="hu-HU" dirty="0" smtClean="0"/>
              <a:t>Vas, réz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4841275" cy="363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32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hobbifestékek társaságában…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Tükörspray</a:t>
            </a:r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54" y="2132856"/>
            <a:ext cx="3881774" cy="37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73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hobbifestékek társaságában…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Elefántcsont paszta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346973" cy="35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29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400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Köszönjük a segítséget </a:t>
            </a:r>
            <a:r>
              <a:rPr lang="hu-HU" sz="2800" i="1" dirty="0" smtClean="0"/>
              <a:t>Holczer Györgynek</a:t>
            </a:r>
            <a:r>
              <a:rPr lang="hu-HU" sz="2800" dirty="0" smtClean="0"/>
              <a:t>, a </a:t>
            </a:r>
            <a:r>
              <a:rPr lang="hu-HU" sz="2800" dirty="0" err="1" smtClean="0"/>
              <a:t>Pentacolor</a:t>
            </a:r>
            <a:r>
              <a:rPr lang="hu-HU" sz="2800" dirty="0" smtClean="0"/>
              <a:t> Kft. Ügyvezető igazgatójának és iskolai </a:t>
            </a:r>
            <a:r>
              <a:rPr lang="hu-HU" sz="2800" dirty="0" err="1" smtClean="0"/>
              <a:t>kolzulens</a:t>
            </a:r>
            <a:r>
              <a:rPr lang="hu-HU" sz="2800" dirty="0" smtClean="0"/>
              <a:t> tanárunknak, </a:t>
            </a:r>
            <a:r>
              <a:rPr lang="hu-HU" sz="2800" i="1" dirty="0" smtClean="0"/>
              <a:t>Sebő </a:t>
            </a:r>
            <a:r>
              <a:rPr lang="hu-HU" sz="2800" i="1" dirty="0" smtClean="0"/>
              <a:t>Péternek</a:t>
            </a:r>
            <a:r>
              <a:rPr lang="hu-HU" sz="2800" dirty="0" smtClean="0"/>
              <a:t>!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5400" dirty="0"/>
              <a:t/>
            </a:r>
            <a:br>
              <a:rPr lang="hu-HU" sz="5400" dirty="0"/>
            </a:br>
            <a:r>
              <a:rPr lang="hu-HU" sz="5400" dirty="0" smtClean="0"/>
              <a:t>Köszönjük a figyelmet!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2901920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err="1" smtClean="0"/>
              <a:t>Pentacolor</a:t>
            </a:r>
            <a:r>
              <a:rPr lang="hu-HU" b="1" i="1" dirty="0" smtClean="0"/>
              <a:t> Kft.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1992 - Holczer György</a:t>
            </a:r>
          </a:p>
          <a:p>
            <a:r>
              <a:rPr lang="hu-HU" dirty="0" err="1" smtClean="0"/>
              <a:t>Sulifix</a:t>
            </a:r>
            <a:endParaRPr lang="hu-HU" dirty="0" smtClean="0"/>
          </a:p>
          <a:p>
            <a:r>
              <a:rPr lang="hu-HU" dirty="0" smtClean="0"/>
              <a:t>Kunszentmiklós</a:t>
            </a:r>
          </a:p>
          <a:p>
            <a:r>
              <a:rPr lang="hu-HU" dirty="0" err="1" smtClean="0"/>
              <a:t>Pentack</a:t>
            </a:r>
            <a:endParaRPr lang="hu-HU" dirty="0" smtClean="0"/>
          </a:p>
          <a:p>
            <a:r>
              <a:rPr lang="hu-HU" dirty="0" err="1" smtClean="0"/>
              <a:t>Pentart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5280094" cy="3852058"/>
          </a:xfrm>
          <a:prstGeom prst="rect">
            <a:avLst/>
          </a:prstGeom>
        </p:spPr>
      </p:pic>
      <p:pic>
        <p:nvPicPr>
          <p:cNvPr id="1026" name="Picture 2" descr="Képtalálat a következőre: „HENZEL Sulifix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608512" cy="39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Pentack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096344" cy="47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Pentart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50" y="3480434"/>
            <a:ext cx="5878201" cy="22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39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festékekről általában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festékek összetétele</a:t>
            </a:r>
          </a:p>
          <a:p>
            <a:pPr lvl="1"/>
            <a:r>
              <a:rPr lang="hu-HU" dirty="0" smtClean="0"/>
              <a:t>Pigment</a:t>
            </a:r>
          </a:p>
          <a:p>
            <a:pPr lvl="2"/>
            <a:r>
              <a:rPr lang="hu-HU" dirty="0" smtClean="0"/>
              <a:t>Szerves (pl. indigó)</a:t>
            </a:r>
          </a:p>
          <a:p>
            <a:pPr lvl="2"/>
            <a:r>
              <a:rPr lang="hu-HU" dirty="0" smtClean="0"/>
              <a:t>Szervetlen (pl. régen mínium, ma vas-oxid</a:t>
            </a:r>
            <a:r>
              <a:rPr lang="hu-HU" dirty="0" smtClean="0"/>
              <a:t>)</a:t>
            </a:r>
            <a:endParaRPr lang="hu-HU" dirty="0" smtClean="0"/>
          </a:p>
        </p:txBody>
      </p:sp>
      <p:pic>
        <p:nvPicPr>
          <p:cNvPr id="2050" name="Picture 2" descr="Képtalálat a következőre: „indigó festé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3953594" cy="29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74" y="3645024"/>
            <a:ext cx="3747813" cy="28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Kép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89" y="1628800"/>
            <a:ext cx="2604795" cy="14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086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/>
              <a:t>A festékekről általában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Pigment </a:t>
            </a:r>
            <a:r>
              <a:rPr lang="hu-HU" dirty="0" err="1" smtClean="0"/>
              <a:t>red</a:t>
            </a:r>
            <a:r>
              <a:rPr lang="hu-HU" dirty="0" smtClean="0"/>
              <a:t> 112</a:t>
            </a:r>
          </a:p>
          <a:p>
            <a:r>
              <a:rPr lang="hu-HU" dirty="0" smtClean="0"/>
              <a:t>Pigment </a:t>
            </a:r>
            <a:r>
              <a:rPr lang="hu-HU" dirty="0" err="1" smtClean="0"/>
              <a:t>blue</a:t>
            </a:r>
            <a:r>
              <a:rPr lang="hu-HU" dirty="0" smtClean="0"/>
              <a:t> 15-3</a:t>
            </a:r>
          </a:p>
          <a:p>
            <a:r>
              <a:rPr lang="hu-HU" dirty="0" smtClean="0"/>
              <a:t>Pigment </a:t>
            </a:r>
            <a:r>
              <a:rPr lang="hu-HU" dirty="0" err="1" smtClean="0"/>
              <a:t>orange</a:t>
            </a:r>
            <a:r>
              <a:rPr lang="hu-HU" dirty="0" smtClean="0"/>
              <a:t> 34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gment kék 15: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3018780" cy="30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igment narancs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36" y="3381738"/>
            <a:ext cx="3149748" cy="31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8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/>
              <a:t>A festékekről általában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Szín</a:t>
            </a:r>
          </a:p>
          <a:p>
            <a:pPr lvl="1"/>
            <a:r>
              <a:rPr lang="hu-HU" b="1" dirty="0" smtClean="0"/>
              <a:t>Mindig</a:t>
            </a:r>
            <a:r>
              <a:rPr lang="hu-HU" dirty="0" smtClean="0"/>
              <a:t>: Elektronrendszer gerjeszthetősége</a:t>
            </a:r>
          </a:p>
          <a:p>
            <a:pPr lvl="1"/>
            <a:r>
              <a:rPr lang="hu-HU" dirty="0" smtClean="0"/>
              <a:t>Szervetlen anyagok</a:t>
            </a:r>
          </a:p>
          <a:p>
            <a:pPr lvl="2"/>
            <a:r>
              <a:rPr lang="hu-HU" dirty="0" smtClean="0"/>
              <a:t>Elektronszerkezet  - </a:t>
            </a:r>
            <a:r>
              <a:rPr lang="hu-HU" dirty="0" smtClean="0">
                <a:solidFill>
                  <a:srgbClr val="FF0000"/>
                </a:solidFill>
              </a:rPr>
              <a:t>ENERGIAMINIMUM</a:t>
            </a:r>
          </a:p>
          <a:p>
            <a:pPr lvl="2"/>
            <a:r>
              <a:rPr lang="hu-HU" dirty="0" smtClean="0"/>
              <a:t>Polarizáció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88935"/>
            <a:ext cx="6894090" cy="22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53" y="1512934"/>
            <a:ext cx="6449714" cy="45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53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/>
              <a:t>A festékekről általában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Szín</a:t>
            </a:r>
          </a:p>
          <a:p>
            <a:pPr lvl="1"/>
            <a:r>
              <a:rPr lang="hu-HU" dirty="0" smtClean="0"/>
              <a:t>Szerves vegyületek</a:t>
            </a:r>
          </a:p>
          <a:p>
            <a:pPr lvl="2"/>
            <a:r>
              <a:rPr lang="hu-HU" b="1" dirty="0" smtClean="0"/>
              <a:t>Első közelítés</a:t>
            </a:r>
            <a:r>
              <a:rPr lang="hu-HU" dirty="0" smtClean="0"/>
              <a:t>: Konjugált kötésrendszerek – delokalizáció </a:t>
            </a:r>
          </a:p>
          <a:p>
            <a:pPr lvl="4"/>
            <a:r>
              <a:rPr lang="hu-HU" dirty="0"/>
              <a:t>Közel azonos energiaszintű </a:t>
            </a:r>
            <a:r>
              <a:rPr lang="hu-HU" dirty="0" smtClean="0"/>
              <a:t>molekulapályák</a:t>
            </a:r>
          </a:p>
          <a:p>
            <a:pPr lvl="2"/>
            <a:r>
              <a:rPr lang="hu-HU" b="1" dirty="0" smtClean="0"/>
              <a:t>Második közelítés</a:t>
            </a:r>
            <a:r>
              <a:rPr lang="hu-HU" dirty="0" smtClean="0"/>
              <a:t>: </a:t>
            </a:r>
            <a:r>
              <a:rPr lang="hu-HU" dirty="0" err="1" smtClean="0"/>
              <a:t>kromoforok</a:t>
            </a:r>
            <a:endParaRPr lang="hu-HU" dirty="0" smtClean="0"/>
          </a:p>
          <a:p>
            <a:pPr lvl="4"/>
            <a:r>
              <a:rPr lang="hu-HU" dirty="0" smtClean="0"/>
              <a:t>Fényelnyelés befolyásolása</a:t>
            </a:r>
          </a:p>
          <a:p>
            <a:pPr lvl="4"/>
            <a:r>
              <a:rPr lang="hu-HU" dirty="0" smtClean="0"/>
              <a:t>Elektronban gazdag csoportok – </a:t>
            </a:r>
            <a:r>
              <a:rPr lang="hu-HU" dirty="0" err="1" smtClean="0"/>
              <a:t>batokróm</a:t>
            </a:r>
            <a:r>
              <a:rPr lang="hu-HU" dirty="0" smtClean="0"/>
              <a:t> eltolódás</a:t>
            </a:r>
          </a:p>
          <a:p>
            <a:pPr lvl="4"/>
            <a:r>
              <a:rPr lang="hu-HU" dirty="0" smtClean="0"/>
              <a:t>Elektronban szegény csoportok – </a:t>
            </a:r>
            <a:r>
              <a:rPr lang="hu-HU" dirty="0" err="1" smtClean="0"/>
              <a:t>hipszokróm</a:t>
            </a:r>
            <a:r>
              <a:rPr lang="hu-HU" dirty="0" smtClean="0"/>
              <a:t> eltolódás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9569"/>
            <a:ext cx="2232248" cy="24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6359261399299035765947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93" y="1556792"/>
            <a:ext cx="3915717" cy="32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3592612073650918126192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7423737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3" y="826607"/>
            <a:ext cx="7553911" cy="56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65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festékekről általában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 smtClean="0"/>
              <a:t>Többkomponensű festékek esetén…</a:t>
            </a:r>
          </a:p>
          <a:p>
            <a:pPr lvl="1"/>
            <a:r>
              <a:rPr lang="hu-HU" dirty="0" smtClean="0"/>
              <a:t>Kötőanyag </a:t>
            </a:r>
            <a:r>
              <a:rPr lang="hu-HU" dirty="0" smtClean="0"/>
              <a:t>– pl. műgyanta, lenolajkence</a:t>
            </a:r>
          </a:p>
          <a:p>
            <a:pPr lvl="1"/>
            <a:r>
              <a:rPr lang="hu-HU" dirty="0" smtClean="0"/>
              <a:t>Oldószer</a:t>
            </a:r>
          </a:p>
          <a:p>
            <a:pPr lvl="1"/>
            <a:r>
              <a:rPr lang="hu-HU" dirty="0" smtClean="0"/>
              <a:t>Viszkozitást befolyásoló anyag</a:t>
            </a:r>
          </a:p>
          <a:p>
            <a:pPr lvl="1"/>
            <a:r>
              <a:rPr lang="hu-HU" dirty="0" smtClean="0"/>
              <a:t>Töltőanyag – pl. mészkőpor</a:t>
            </a:r>
          </a:p>
          <a:p>
            <a:pPr lvl="1"/>
            <a:r>
              <a:rPr lang="hu-HU" dirty="0" smtClean="0"/>
              <a:t>Antibakteriális anyag</a:t>
            </a:r>
          </a:p>
        </p:txBody>
      </p:sp>
      <p:pic>
        <p:nvPicPr>
          <p:cNvPr id="3074" name="Picture 2" descr="Képtalálat a következőre: „lenolajkenc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895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629487"/>
            <a:ext cx="2950703" cy="21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51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festékekről általában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Tehát mi is a nehéz ebben?</a:t>
            </a:r>
          </a:p>
          <a:p>
            <a:pPr lvl="1"/>
            <a:r>
              <a:rPr lang="hu-HU" dirty="0" smtClean="0"/>
              <a:t>Alapvetően nem </a:t>
            </a:r>
            <a:r>
              <a:rPr lang="hu-HU" dirty="0" err="1" smtClean="0"/>
              <a:t>bomlékony</a:t>
            </a:r>
            <a:r>
              <a:rPr lang="hu-HU" dirty="0" smtClean="0"/>
              <a:t>, </a:t>
            </a:r>
            <a:r>
              <a:rPr lang="hu-HU" dirty="0" err="1" smtClean="0"/>
              <a:t>nem</a:t>
            </a:r>
            <a:r>
              <a:rPr lang="hu-HU" dirty="0" smtClean="0"/>
              <a:t> mérgező vegyületek kellenek</a:t>
            </a:r>
          </a:p>
          <a:p>
            <a:pPr lvl="1"/>
            <a:r>
              <a:rPr lang="hu-HU" dirty="0" smtClean="0"/>
              <a:t>Figyelembe kell venni az allergén hatásokat  (narancsolaj…)</a:t>
            </a:r>
            <a:endParaRPr lang="hu-HU" dirty="0"/>
          </a:p>
        </p:txBody>
      </p:sp>
      <p:pic>
        <p:nvPicPr>
          <p:cNvPr id="4098" name="Picture 2" descr="Képtalálat a következőre: „narancsolaj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40" y="357703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2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i="1" dirty="0" smtClean="0"/>
              <a:t>A hobbifestékek társaságában…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kísérleti labor…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5500627" cy="4197558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58909"/>
            <a:ext cx="5112201" cy="3801080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72" y="1700808"/>
            <a:ext cx="413025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09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221</Words>
  <Application>Microsoft Office PowerPoint</Application>
  <PresentationFormat>Diavetítés a képernyőre (4:3 oldalarány)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Kreatív kémia  - Festékek régen és ma -</vt:lpstr>
      <vt:lpstr>Pentacolor Kft.</vt:lpstr>
      <vt:lpstr>A festékekről általában</vt:lpstr>
      <vt:lpstr>A festékekről általában</vt:lpstr>
      <vt:lpstr>A festékekről általában</vt:lpstr>
      <vt:lpstr>A festékekről általában</vt:lpstr>
      <vt:lpstr>A festékekről általában</vt:lpstr>
      <vt:lpstr>A festékekről általában</vt:lpstr>
      <vt:lpstr>A hobbifestékek társaságában…</vt:lpstr>
      <vt:lpstr>A hobbifestékek társaságában…</vt:lpstr>
      <vt:lpstr>A hobbifestékek társaságában…</vt:lpstr>
      <vt:lpstr>A hobbifestékek társaságában…</vt:lpstr>
      <vt:lpstr>A hobbifestékek társaságában…</vt:lpstr>
      <vt:lpstr>A hobbifestékek társaságában…</vt:lpstr>
      <vt:lpstr>Köszönjük a segítséget Holczer Györgynek, a Pentacolor Kft. Ügyvezető igazgatójának és iskolai kolzulens tanárunknak, Sebő Péternek!    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Kreatív kémia  Festékek régen és ma</dc:title>
  <dc:creator>Réka</dc:creator>
  <cp:lastModifiedBy>Réka</cp:lastModifiedBy>
  <cp:revision>18</cp:revision>
  <dcterms:created xsi:type="dcterms:W3CDTF">2017-01-29T12:10:57Z</dcterms:created>
  <dcterms:modified xsi:type="dcterms:W3CDTF">2017-04-10T12:57:05Z</dcterms:modified>
</cp:coreProperties>
</file>